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4"/>
  </p:notesMasterIdLst>
  <p:sldIdLst>
    <p:sldId id="258" r:id="rId2"/>
    <p:sldId id="260" r:id="rId3"/>
    <p:sldId id="267" r:id="rId4"/>
    <p:sldId id="268" r:id="rId5"/>
    <p:sldId id="266" r:id="rId6"/>
    <p:sldId id="269" r:id="rId7"/>
    <p:sldId id="341" r:id="rId8"/>
    <p:sldId id="259" r:id="rId9"/>
    <p:sldId id="336" r:id="rId10"/>
    <p:sldId id="349" r:id="rId11"/>
    <p:sldId id="270" r:id="rId12"/>
    <p:sldId id="271" r:id="rId13"/>
    <p:sldId id="359" r:id="rId14"/>
    <p:sldId id="342" r:id="rId15"/>
    <p:sldId id="273" r:id="rId16"/>
    <p:sldId id="343" r:id="rId17"/>
    <p:sldId id="344" r:id="rId18"/>
    <p:sldId id="345" r:id="rId19"/>
    <p:sldId id="346" r:id="rId20"/>
    <p:sldId id="347" r:id="rId21"/>
    <p:sldId id="348" r:id="rId22"/>
    <p:sldId id="350" r:id="rId23"/>
    <p:sldId id="352" r:id="rId24"/>
    <p:sldId id="276" r:id="rId25"/>
    <p:sldId id="351" r:id="rId26"/>
    <p:sldId id="354" r:id="rId27"/>
    <p:sldId id="353" r:id="rId28"/>
    <p:sldId id="280" r:id="rId29"/>
    <p:sldId id="360" r:id="rId30"/>
    <p:sldId id="355" r:id="rId31"/>
    <p:sldId id="274" r:id="rId32"/>
    <p:sldId id="275" r:id="rId33"/>
    <p:sldId id="279" r:id="rId34"/>
    <p:sldId id="283" r:id="rId35"/>
    <p:sldId id="285" r:id="rId36"/>
    <p:sldId id="289" r:id="rId37"/>
    <p:sldId id="286" r:id="rId38"/>
    <p:sldId id="287" r:id="rId39"/>
    <p:sldId id="288" r:id="rId40"/>
    <p:sldId id="356" r:id="rId41"/>
    <p:sldId id="290" r:id="rId42"/>
    <p:sldId id="292" r:id="rId43"/>
    <p:sldId id="293" r:id="rId44"/>
    <p:sldId id="294" r:id="rId45"/>
    <p:sldId id="295" r:id="rId46"/>
    <p:sldId id="296" r:id="rId47"/>
    <p:sldId id="357" r:id="rId48"/>
    <p:sldId id="361" r:id="rId49"/>
    <p:sldId id="358" r:id="rId50"/>
    <p:sldId id="329" r:id="rId51"/>
    <p:sldId id="335" r:id="rId52"/>
    <p:sldId id="264" r:id="rId53"/>
  </p:sldIdLst>
  <p:sldSz cx="12239625" cy="6840538"/>
  <p:notesSz cx="6858000" cy="9144000"/>
  <p:embeddedFontLst>
    <p:embeddedFont>
      <p:font typeface="Verdana" panose="020B0604030504040204" pitchFamily="34" charset="0"/>
      <p:regular r:id="rId55"/>
      <p:bold r:id="rId56"/>
      <p:italic r:id="rId57"/>
      <p:boldItalic r:id="rId58"/>
    </p:embeddedFont>
    <p:embeddedFont>
      <p:font typeface="Comic Sans MS" panose="030F0702030302020204" pitchFamily="66" charset="0"/>
      <p:regular r:id="rId59"/>
      <p:bold r:id="rId60"/>
      <p:italic r:id="rId61"/>
      <p:boldItalic r:id="rId62"/>
    </p:embeddedFont>
    <p:embeddedFont>
      <p:font typeface="Montserrat" panose="020B0604020202020204" charset="-52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Source Sans Pro" panose="020B0503030403020204" pitchFamily="34" charset="0"/>
      <p:regular r:id="rId68"/>
      <p:bold r:id="rId69"/>
      <p:italic r:id="rId70"/>
      <p:boldItalic r:id="rId71"/>
    </p:embeddedFont>
    <p:embeddedFont>
      <p:font typeface="Montserrat Black" panose="020B0604020202020204" charset="-52"/>
      <p:bold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26" y="120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9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24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6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426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233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755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984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094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49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09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61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924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187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86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098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453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046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7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290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1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5913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366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889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640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202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48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27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580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87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21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14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280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0203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295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829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8868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164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404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310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419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2524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361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7623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4209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1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75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8.emf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0.emf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5" Type="http://schemas.openxmlformats.org/officeDocument/2006/relationships/image" Target="../media/image78.png"/><Relationship Id="rId10" Type="http://schemas.openxmlformats.org/officeDocument/2006/relationships/image" Target="../media/image59.png"/><Relationship Id="rId4" Type="http://schemas.openxmlformats.org/officeDocument/2006/relationships/image" Target="../media/image77.png"/><Relationship Id="rId9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4.wdp"/><Relationship Id="rId5" Type="http://schemas.openxmlformats.org/officeDocument/2006/relationships/image" Target="../media/image67.png"/><Relationship Id="rId4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12" Type="http://schemas.openxmlformats.org/officeDocument/2006/relationships/package" Target="../embeddings/Microsoft_Excel_Macro-Enabled_Worksheet1.xlsm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5.emf"/><Relationship Id="rId5" Type="http://schemas.openxmlformats.org/officeDocument/2006/relationships/image" Target="../media/image7.png"/><Relationship Id="rId10" Type="http://schemas.openxmlformats.org/officeDocument/2006/relationships/package" Target="../embeddings/Microsoft_Excel_Macro-Enabled_Worksheet.xlsm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799394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Зачем нужно классическое машинное обучение?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43942" y="5719126"/>
            <a:ext cx="6035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https://arxiv.org/abs/2207.08815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" y="2579668"/>
            <a:ext cx="11805059" cy="18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Формат Работы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4366820" y="2472728"/>
            <a:ext cx="3354184" cy="153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Посещение </a:t>
            </a:r>
            <a:r>
              <a:rPr lang="ru-RU" sz="2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вебинаров</a:t>
            </a:r>
            <a:endParaRPr lang="ru-RU"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моменты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Вопросы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40;p26"/>
          <p:cNvSpPr txBox="1"/>
          <p:nvPr/>
        </p:nvSpPr>
        <p:spPr>
          <a:xfrm>
            <a:off x="860411" y="2642681"/>
            <a:ext cx="3100831" cy="303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2128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lms.skillfactory.ru</a:t>
            </a:r>
            <a:endParaRPr lang="ru-RU" sz="2128" b="1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Видеоматериалы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Тексты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Блокноты </a:t>
            </a:r>
            <a:r>
              <a:rPr lang="en-US" sz="2128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ru-RU" sz="2128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128" dirty="0" err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Colab</a:t>
            </a:r>
            <a:endParaRPr lang="ru-RU" sz="2128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Тесты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40;p26"/>
          <p:cNvSpPr txBox="1"/>
          <p:nvPr/>
        </p:nvSpPr>
        <p:spPr>
          <a:xfrm>
            <a:off x="7741485" y="2490669"/>
            <a:ext cx="3508406" cy="162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Самостоятельная работа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749" y="1790001"/>
            <a:ext cx="842969" cy="84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8447" y="1456018"/>
            <a:ext cx="1047067" cy="130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567" y="1714448"/>
            <a:ext cx="753277" cy="7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3373" y="4721835"/>
            <a:ext cx="1543816" cy="131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Free Car SVG, PNG Icon, Symbol. Download Image."/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3" b="28966"/>
          <a:stretch/>
        </p:blipFill>
        <p:spPr bwMode="auto">
          <a:xfrm>
            <a:off x="8299184" y="3383395"/>
            <a:ext cx="2228965" cy="9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31916" y="4509061"/>
            <a:ext cx="4726709" cy="213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330"/>
              </a:spcBef>
            </a:pPr>
            <a:r>
              <a:rPr lang="ru-RU" sz="20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Вторичный рынок автомобилей</a:t>
            </a:r>
          </a:p>
          <a:p>
            <a:pPr algn="ctr"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Примеры алгоритмов  </a:t>
            </a:r>
          </a:p>
          <a:p>
            <a:pPr algn="ctr"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Базовая работа с признаками</a:t>
            </a:r>
          </a:p>
          <a:p>
            <a:pPr algn="ctr"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Закрепить алгоритмы и поиграться с признаками</a:t>
            </a:r>
          </a:p>
        </p:txBody>
      </p:sp>
    </p:spTree>
    <p:extLst>
      <p:ext uri="{BB962C8B-B14F-4D97-AF65-F5344CB8AC3E}">
        <p14:creationId xmlns:p14="http://schemas.microsoft.com/office/powerpoint/2010/main" val="352146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8" grpId="0"/>
      <p:bldP spid="39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После курса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523166" y="1820942"/>
            <a:ext cx="11257281" cy="186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Вас </a:t>
            </a:r>
            <a:r>
              <a:rPr lang="ru-RU" sz="2128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возьмут в Яндекс</a:t>
            </a:r>
            <a:r>
              <a:rPr lang="en-US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/Google/</a:t>
            </a:r>
            <a:r>
              <a:rPr lang="en-US" sz="2128" strike="sngStrike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r>
              <a:rPr lang="en-US" sz="2128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Meta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 позицию </a:t>
            </a:r>
            <a:r>
              <a:rPr lang="en-US" sz="2128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DataScientist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/Эксперт по Нейронным Сетям/кто-то там еще</a:t>
            </a:r>
          </a:p>
          <a:p>
            <a:pPr lvl="1"/>
            <a:endParaRPr lang="ru-RU" sz="1197" u="sng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1"/>
            <a:r>
              <a:rPr lang="ru-RU" sz="2487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487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487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станете зарабатывать в </a:t>
            </a:r>
            <a:r>
              <a:rPr lang="ru-RU" sz="2487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  <a:r>
              <a:rPr lang="ru-RU" sz="2487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раз больше на текущей должности</a:t>
            </a:r>
            <a:endParaRPr lang="en-US" sz="2487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106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900A7-FE91-4AAA-9E00-199664882EDC}"/>
              </a:ext>
            </a:extLst>
          </p:cNvPr>
          <p:cNvSpPr txBox="1"/>
          <p:nvPr/>
        </p:nvSpPr>
        <p:spPr>
          <a:xfrm>
            <a:off x="608783" y="3740457"/>
            <a:ext cx="9610223" cy="238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 будете </a:t>
            </a: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знать базовые термины о Машинном обучении; </a:t>
            </a: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понимать как оно работает; </a:t>
            </a: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уметь реализовывать проекты по машинному обучению</a:t>
            </a:r>
            <a:r>
              <a:rPr lang="en-US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простой-средней сложности; </a:t>
            </a:r>
            <a:endParaRPr lang="en-US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ru-RU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 поймете почему </a:t>
            </a:r>
            <a:r>
              <a:rPr lang="en-US" sz="2128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SkyNet</a:t>
            </a:r>
            <a:r>
              <a:rPr lang="en-US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нам пока не грозит</a:t>
            </a:r>
            <a:endParaRPr lang="ru-RU" sz="2487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Знакомство со студентами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6" y="4504193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02032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8854088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можно встретить результаты МО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7CA1C-B531-40A0-87C7-723654CA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27" y="1700808"/>
            <a:ext cx="2657475" cy="4543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F8EF17-C19C-485C-BEBB-DD5006C6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3" y="1700808"/>
            <a:ext cx="4151784" cy="24741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E60BF-D72E-4F06-A73E-66CE6B263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780" y="1700808"/>
            <a:ext cx="4808371" cy="2637476"/>
          </a:xfrm>
          <a:prstGeom prst="rect">
            <a:avLst/>
          </a:prstGeom>
        </p:spPr>
      </p:pic>
      <p:pic>
        <p:nvPicPr>
          <p:cNvPr id="14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8" y="4396650"/>
            <a:ext cx="3808363" cy="21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87F2C16-A288-4C15-8362-A495BE56B1A1}"/>
              </a:ext>
            </a:extLst>
          </p:cNvPr>
          <p:cNvSpPr/>
          <p:nvPr/>
        </p:nvSpPr>
        <p:spPr>
          <a:xfrm>
            <a:off x="6999028" y="6120455"/>
            <a:ext cx="5040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https://play.aidungeon.io/main/home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AE438E-D770-4FEF-BB2D-A9A89FC43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076" y="4536279"/>
            <a:ext cx="401039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19536" y="807299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060848"/>
            <a:ext cx="4608512" cy="365608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2060848"/>
            <a:ext cx="6440716" cy="36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07299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988840"/>
            <a:ext cx="5256584" cy="3606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821EDC-F37D-494D-A776-9865FA24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16832"/>
            <a:ext cx="5040560" cy="46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12658" y="723663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Примерный формулировки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99239" y="3310836"/>
            <a:ext cx="10425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Tom M. Mitchel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“A computer program is said to learn from experience E with respect to some task T and some performance measure P, if its performance on T, as measured by P, improves with experience E.”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5BF0801-3D13-489D-8F8B-DA9160564EB6}"/>
              </a:ext>
            </a:extLst>
          </p:cNvPr>
          <p:cNvSpPr/>
          <p:nvPr/>
        </p:nvSpPr>
        <p:spPr>
          <a:xfrm>
            <a:off x="604014" y="4928204"/>
            <a:ext cx="104164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Machine learning is a form of artificial intelligence based upon the concept of a machine being able to learn. It has many applications, including: data mining, pattern recognition and signal processing.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https://philosopherai.com/philosopher/machine-learning-778d53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42CB435-60F3-4AC5-99DD-3B1BD79A61A6}"/>
              </a:ext>
            </a:extLst>
          </p:cNvPr>
          <p:cNvSpPr/>
          <p:nvPr/>
        </p:nvSpPr>
        <p:spPr>
          <a:xfrm>
            <a:off x="504902" y="1584375"/>
            <a:ext cx="107060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Машинное обучение (англ.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ML) 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r>
              <a:rPr lang="en-US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https://ru.wikipedia.org/wiki/</a:t>
            </a:r>
            <a:r>
              <a:rPr lang="ru-RU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73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024311" y="70162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есть искусственный интеллект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56971" y="3153311"/>
            <a:ext cx="115932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computer science, artificial intelligence (AI), sometimes called machine intelligence, is intelligence demonstrated by machines, in contrast to the natural intelligence displayed by humans. the study of "intelligent agents": any device that perceives its environment and takes actions that maximize its chance of successfully achieving its goals.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https://en.wikipedia.org/wiki/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6298C0-BD19-48C0-90AD-D043972B3F92}"/>
              </a:ext>
            </a:extLst>
          </p:cNvPr>
          <p:cNvSpPr/>
          <p:nvPr/>
        </p:nvSpPr>
        <p:spPr>
          <a:xfrm>
            <a:off x="209346" y="4994474"/>
            <a:ext cx="117733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Artificial Intelligence is really a misnomer. It's not intelligent, it's just the simulation of intelligence. And it's certainly not art, or artificial for that matter.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So why is it called Artificial Intelligence? Because humans are lazy and uncreative, they can't even come up with a good name for something which doesn't exist!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https://philosopherai.com/philosopher/artificial-intelligence-db38d3 </a:t>
            </a:r>
            <a:endParaRPr lang="en-US" sz="2000" b="0" i="0" dirty="0">
              <a:solidFill>
                <a:schemeClr val="bg1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937661-ED5D-4826-86AB-5FFAF9783FD8}"/>
              </a:ext>
            </a:extLst>
          </p:cNvPr>
          <p:cNvSpPr/>
          <p:nvPr/>
        </p:nvSpPr>
        <p:spPr>
          <a:xfrm>
            <a:off x="279147" y="1445499"/>
            <a:ext cx="114063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Иску́сственный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(ИИ; англ.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artificial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intelligence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AI) — свойство интеллектуальных систем выполнять творческие функции, которые традиционно считаются прерогативой человека; наука и технология создания интеллектуальных машин, особенно интеллектуальных компьютерных программ.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Montserrat" panose="020B0604020202020204" charset="-52"/>
              </a:rPr>
              <a:t>https://ru.wikipedia.org/wiki/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1344" y="1393513"/>
            <a:ext cx="87621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Интелле́кт</a:t>
            </a:r>
            <a:r>
              <a:rPr lang="ru-RU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(от лат. </a:t>
            </a:r>
            <a:r>
              <a:rPr lang="ru-RU" sz="16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intellectus</a:t>
            </a:r>
            <a:r>
              <a:rPr lang="ru-RU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«восприятие»; «разумение», «понимание»; «понятие», «рассудок») или ум — качество психики, состоящее из способности приспосабливаться к новым ситуациям, способности к обучению и запоминанию на основе опыта, пониманию и применению абстрактных концепций, и использованию своих знаний для управления окружающей человека средой. Общая способность к познанию и решению проблем, которая объединяет познавательные способности: ощущение, восприятие, память, представление, мышление, воображение, а также внимание, волю и рефлексию.</a:t>
            </a:r>
            <a:endParaRPr lang="en-US" sz="16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https://ru.wikipedia.org/wiki</a:t>
            </a:r>
            <a:endParaRPr lang="ru-RU" sz="16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8B362F4-E438-47F8-857F-B24447CF1312}"/>
              </a:ext>
            </a:extLst>
          </p:cNvPr>
          <p:cNvSpPr/>
          <p:nvPr/>
        </p:nvSpPr>
        <p:spPr>
          <a:xfrm>
            <a:off x="181819" y="4124068"/>
            <a:ext cx="92098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же касается разума… Не вам бы говорить, не мне бы слушать. Сто веков эти бурдюки с питательной смесью разглагольствуют о разуме и до сих пор не могут договориться, о чем идет речь. В одном только они согласны все: кроме них, разумом никто не обладает. Если мысленным взором окинуть всю историю этой болтовни, легко увидеть, что так называемая теория мышления сводится к выдумыванию более или менее сложных терминов для обозначения явлений, которых человек не понимает. 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«Сказка о Тройке» —повесть братьев Аркадия и Бориса Стругацких (1968)</a:t>
            </a:r>
          </a:p>
        </p:txBody>
      </p:sp>
      <p:pic>
        <p:nvPicPr>
          <p:cNvPr id="10" name="Picture 2" descr="Can a Robot Write a Symphony? | Know Your Meme">
            <a:extLst>
              <a:ext uri="{FF2B5EF4-FFF2-40B4-BE49-F238E27FC236}">
                <a16:creationId xmlns:a16="http://schemas.microsoft.com/office/drawing/2014/main" id="{22AA371D-42D2-4BA0-928D-70453B92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19" y="1386732"/>
            <a:ext cx="2822660" cy="47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767408" y="1484784"/>
            <a:ext cx="105131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84482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22299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22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052886" y="7206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Традиционное программирование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89190" y="1836440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ontserrat" panose="020B0604020202020204" charset="-52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9" name="Прямая со стрелкой 8"/>
          <p:cNvCxnSpPr>
            <a:stCxn id="8" idx="3"/>
          </p:cNvCxnSpPr>
          <p:nvPr/>
        </p:nvCxnSpPr>
        <p:spPr>
          <a:xfrm>
            <a:off x="6949430" y="234049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141118" y="212447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4141118" y="262852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657350" y="1548409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764854" y="2340497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7237462" y="1872798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5294238" y="3862208"/>
            <a:ext cx="6334720" cy="2675523"/>
            <a:chOff x="16396" y="3501008"/>
            <a:chExt cx="5114706" cy="216024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232420" y="3501008"/>
              <a:ext cx="4824536" cy="216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20B0604020202020204" charset="-52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8DDC28A-3542-4E54-BB7E-0233CAB7B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24" b="33177"/>
            <a:stretch/>
          </p:blipFill>
          <p:spPr bwMode="auto">
            <a:xfrm>
              <a:off x="16396" y="3573016"/>
              <a:ext cx="5114706" cy="19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Заголовок 1"/>
          <p:cNvSpPr txBox="1">
            <a:spLocks/>
          </p:cNvSpPr>
          <p:nvPr/>
        </p:nvSpPr>
        <p:spPr>
          <a:xfrm>
            <a:off x="-107354" y="3862208"/>
            <a:ext cx="5616624" cy="188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Переводим углы в радианы 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1 </a:t>
            </a:r>
            <a:r>
              <a:rPr lang="en-US" sz="2800" i="1" dirty="0">
                <a:solidFill>
                  <a:schemeClr val="bg1"/>
                </a:solidFill>
                <a:latin typeface="Montserrat" panose="020B0604020202020204" charset="-52"/>
              </a:rPr>
              <a:t>rad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(180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/</a:t>
            </a:r>
            <a:r>
              <a:rPr lang="el-GR" sz="2800" dirty="0">
                <a:solidFill>
                  <a:schemeClr val="bg1"/>
                </a:solidFill>
              </a:rPr>
              <a:t>π)°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~355/113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x= y</a:t>
            </a:r>
            <a:r>
              <a:rPr lang="el-GR" sz="2800" dirty="0">
                <a:solidFill>
                  <a:schemeClr val="bg1"/>
                </a:solidFill>
              </a:rPr>
              <a:t>°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*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(</a:t>
            </a:r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/180)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CC67898-B993-4E66-A851-2C9495B271C9}"/>
              </a:ext>
            </a:extLst>
          </p:cNvPr>
          <p:cNvSpPr txBox="1">
            <a:spLocks/>
          </p:cNvSpPr>
          <p:nvPr/>
        </p:nvSpPr>
        <p:spPr>
          <a:xfrm>
            <a:off x="1764854" y="298845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Как калькулятор считает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sin(y</a:t>
            </a:r>
            <a:r>
              <a:rPr lang="el-GR" sz="3200" dirty="0">
                <a:solidFill>
                  <a:schemeClr val="bg1"/>
                </a:solidFill>
              </a:rPr>
              <a:t>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6CBE5D8-8F0D-40EE-9AA1-612AB9EBD0B1}"/>
              </a:ext>
            </a:extLst>
          </p:cNvPr>
          <p:cNvSpPr/>
          <p:nvPr/>
        </p:nvSpPr>
        <p:spPr>
          <a:xfrm>
            <a:off x="1045370" y="5791977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sin(x)~x-x</a:t>
            </a:r>
            <a:r>
              <a:rPr lang="en-US" sz="2800" baseline="30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/3!</a:t>
            </a:r>
          </a:p>
        </p:txBody>
      </p:sp>
    </p:spTree>
    <p:extLst>
      <p:ext uri="{BB962C8B-B14F-4D97-AF65-F5344CB8AC3E}">
        <p14:creationId xmlns:p14="http://schemas.microsoft.com/office/powerpoint/2010/main" val="406150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793353" y="64415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46315" y="2234136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ontserrat" panose="020B0604020202020204" charset="-52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9" name="Прямая со стрелкой 8"/>
          <p:cNvCxnSpPr>
            <a:stCxn id="8" idx="3"/>
          </p:cNvCxnSpPr>
          <p:nvPr/>
        </p:nvCxnSpPr>
        <p:spPr>
          <a:xfrm>
            <a:off x="6806555" y="273819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3998243" y="252216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998243" y="3026224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7310611" y="2306145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621979" y="173008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693987" y="2666185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409" y="3525821"/>
            <a:ext cx="5279101" cy="2664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B2286-B325-4E34-8AA4-34B8538A1006}"/>
              </a:ext>
            </a:extLst>
          </p:cNvPr>
          <p:cNvSpPr txBox="1"/>
          <p:nvPr/>
        </p:nvSpPr>
        <p:spPr>
          <a:xfrm>
            <a:off x="2300212" y="6331939"/>
            <a:ext cx="9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https://christophm.github.io/interpretable-ml-book/terminology.html</a:t>
            </a:r>
          </a:p>
        </p:txBody>
      </p:sp>
    </p:spTree>
    <p:extLst>
      <p:ext uri="{BB962C8B-B14F-4D97-AF65-F5344CB8AC3E}">
        <p14:creationId xmlns:p14="http://schemas.microsoft.com/office/powerpoint/2010/main" val="13457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Место МО</a:t>
            </a:r>
          </a:p>
        </p:txBody>
      </p:sp>
      <p:sp>
        <p:nvSpPr>
          <p:cNvPr id="8" name="Овал 7"/>
          <p:cNvSpPr/>
          <p:nvPr/>
        </p:nvSpPr>
        <p:spPr>
          <a:xfrm>
            <a:off x="4583832" y="1688073"/>
            <a:ext cx="5256584" cy="453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1" algn="ctr"/>
            <a:r>
              <a:rPr lang="ru-RU" sz="16600" baseline="30000" dirty="0">
                <a:latin typeface="Montserrat" panose="020B0604020202020204" charset="-52"/>
              </a:rPr>
              <a:t>ИИ</a:t>
            </a:r>
            <a:endParaRPr lang="ru-RU" baseline="30000" dirty="0">
              <a:latin typeface="Montserrat" panose="020B0604020202020204" charset="-52"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5075616" y="3038046"/>
            <a:ext cx="3312368" cy="3168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8000" baseline="30000" dirty="0">
                <a:latin typeface="Montserrat" panose="020B0604020202020204" charset="-52"/>
              </a:rPr>
              <a:t>МО</a:t>
            </a:r>
            <a:endParaRPr lang="en-US" sz="8000" baseline="30000" dirty="0">
              <a:latin typeface="Montserrat" panose="020B0604020202020204" charset="-52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468584" y="4478206"/>
            <a:ext cx="1935832" cy="15205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6000" baseline="30000" dirty="0">
                <a:latin typeface="Montserrat" panose="020B0604020202020204" charset="-52"/>
              </a:rPr>
              <a:t>НС</a:t>
            </a:r>
            <a:endParaRPr lang="en-US" sz="6000" baseline="30000" dirty="0">
              <a:latin typeface="Montserrat" panose="020B0604020202020204" charset="-52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775520" y="2780928"/>
            <a:ext cx="4092184" cy="39295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rtlCol="0" anchor="ctr" anchorCtr="1"/>
          <a:lstStyle/>
          <a:p>
            <a:pPr marL="0" lvl="1" algn="ctr"/>
            <a:r>
              <a:rPr lang="en-US" sz="7200" baseline="30000" dirty="0">
                <a:latin typeface="Montserrat" panose="020B0604020202020204" charset="-52"/>
              </a:rPr>
              <a:t>Data Science</a:t>
            </a:r>
            <a:endParaRPr lang="ru-RU" sz="1000" baseline="300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0340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/>
          <p:cNvSpPr txBox="1"/>
          <p:nvPr/>
        </p:nvSpPr>
        <p:spPr>
          <a:xfrm>
            <a:off x="650443" y="676939"/>
            <a:ext cx="10410966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Распределение </a:t>
            </a:r>
            <a:r>
              <a:rPr lang="ru-RU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Дирехле</a:t>
            </a:r>
            <a:r>
              <a:rPr lang="ru-RU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для </a:t>
            </a:r>
            <a:endParaRPr lang="en-US"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en-US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Scientist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28" y="2070707"/>
            <a:ext cx="6097977" cy="343988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31" r="16249"/>
          <a:stretch/>
        </p:blipFill>
        <p:spPr>
          <a:xfrm>
            <a:off x="1016000" y="2226607"/>
            <a:ext cx="3849511" cy="31280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5089043" y="6035524"/>
            <a:ext cx="1661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ods.ai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977001" y="3603001"/>
            <a:ext cx="167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mic Sans MS" panose="030F0702030302020204" pitchFamily="66" charset="0"/>
              </a:rPr>
              <a:t>f()</a:t>
            </a:r>
            <a:endParaRPr lang="ru-RU" sz="5400" dirty="0"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3381839" y="2179257"/>
            <a:ext cx="132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mic Sans MS" panose="030F0702030302020204" pitchFamily="66" charset="0"/>
              </a:rPr>
              <a:t>y X</a:t>
            </a:r>
            <a:endParaRPr lang="ru-RU" sz="5400" dirty="0"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4181778" y="3607342"/>
            <a:ext cx="748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omic Sans MS" panose="030F0702030302020204" pitchFamily="66" charset="0"/>
              </a:rPr>
              <a:t>=</a:t>
            </a:r>
            <a:endParaRPr lang="ru-RU" sz="6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1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А каким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Data Scientist </a:t>
            </a:r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вы хотите стать?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6" y="4504193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3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89075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916915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32143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801053"/>
              </a:xfrm>
              <a:prstGeom prst="rect">
                <a:avLst/>
              </a:prstGeom>
              <a:blipFill>
                <a:blip r:embed="rId7"/>
                <a:stretch>
                  <a:fillRect l="-896"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55567" y="4998098"/>
                <a:ext cx="5544616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567" y="4998098"/>
                <a:ext cx="5544616" cy="801053"/>
              </a:xfrm>
              <a:prstGeom prst="rect">
                <a:avLst/>
              </a:prstGeom>
              <a:blipFill>
                <a:blip r:embed="rId8"/>
                <a:stretch>
                  <a:fillRect l="-990" b="-12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353275" y="6222798"/>
            <a:ext cx="6925294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205858" y="5763974"/>
                <a:ext cx="3624710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58" y="5763974"/>
                <a:ext cx="3624710" cy="513282"/>
              </a:xfrm>
              <a:prstGeom prst="rect">
                <a:avLst/>
              </a:prstGeom>
              <a:blipFill>
                <a:blip r:embed="rId9"/>
                <a:stretch>
                  <a:fillRect r="-673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212739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212739" cy="513282"/>
              </a:xfrm>
              <a:prstGeom prst="rect">
                <a:avLst/>
              </a:prstGeom>
              <a:blipFill>
                <a:blip r:embed="rId10"/>
                <a:stretch>
                  <a:fillRect r="-759" b="-1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72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772816"/>
            <a:ext cx="7816354" cy="224239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263351" y="1700808"/>
                <a:ext cx="4047391" cy="1123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1" y="1700808"/>
                <a:ext cx="4047391" cy="1123834"/>
              </a:xfrm>
              <a:prstGeom prst="rect">
                <a:avLst/>
              </a:prstGeom>
              <a:blipFill>
                <a:blip r:embed="rId6"/>
                <a:stretch>
                  <a:fillRect l="-1355" t="-2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335360" y="2780928"/>
                <a:ext cx="303195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780928"/>
                <a:ext cx="3031954" cy="45313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335360" y="3501008"/>
            <a:ext cx="3119040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 за 2020-202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1" y="4293096"/>
                <a:ext cx="3974819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1" y="4293096"/>
                <a:ext cx="3974819" cy="955646"/>
              </a:xfrm>
              <a:prstGeom prst="rect">
                <a:avLst/>
              </a:prstGeom>
              <a:blipFill>
                <a:blip r:embed="rId8"/>
                <a:stretch>
                  <a:fillRect l="-1380" t="-3185" b="-101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3249669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 за 202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-202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191344" y="980728"/>
            <a:ext cx="12176918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249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5" grpId="0"/>
      <p:bldP spid="46" grpId="0"/>
      <p:bldP spid="47" grpId="0"/>
      <p:bldP spid="48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" y="1556792"/>
            <a:ext cx="10939669" cy="2965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81128"/>
            <a:ext cx="953017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707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20B0604020202020204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7079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788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𝔸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788153" cy="523220"/>
              </a:xfrm>
              <a:prstGeom prst="rect">
                <a:avLst/>
              </a:prstGeom>
              <a:blipFill>
                <a:blip r:embed="rId6"/>
                <a:stretch>
                  <a:fillRect r="-644" b="-12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4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495274" cy="523220"/>
              </a:xfrm>
              <a:prstGeom prst="rect">
                <a:avLst/>
              </a:prstGeom>
              <a:blipFill>
                <a:blip r:embed="rId8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82679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8267904" cy="513282"/>
              </a:xfrm>
              <a:prstGeom prst="rect">
                <a:avLst/>
              </a:prstGeom>
              <a:blipFill>
                <a:blip r:embed="rId9"/>
                <a:stretch>
                  <a:fillRect b="-1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968318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968318" cy="513282"/>
              </a:xfrm>
              <a:prstGeom prst="rect">
                <a:avLst/>
              </a:prstGeom>
              <a:blipFill>
                <a:blip r:embed="rId10"/>
                <a:stretch>
                  <a:fillRect r="-262" b="-154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591069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9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311149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49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30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Цель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5879976" y="4437112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551384" y="5445224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0" y="3789040"/>
            <a:ext cx="7729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8364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1" y="4941168"/>
            <a:ext cx="7424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4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5385" b="-35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66" name="Заголовок 1">
            <a:extLst>
              <a:ext uri="{FF2B5EF4-FFF2-40B4-BE49-F238E27FC236}">
                <a16:creationId xmlns:a16="http://schemas.microsoft.com/office/drawing/2014/main" id="{A3AF66E5-9437-4EBD-A30E-2B5FEA0797F7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4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F25DC31-0234-4FDA-ADDF-A003E08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20"/>
            <a:ext cx="12192000" cy="82773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55440" y="1556792"/>
            <a:ext cx="7019736" cy="42909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3541373"/>
            <a:ext cx="3786674" cy="331236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9376" y="6021288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66844" y="1999764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3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34656" y="1770950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37000" y="3100918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84196" y="5689713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9936" y="4581128"/>
            <a:ext cx="6037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56040" y="2636912"/>
            <a:ext cx="5532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9573" y="4026835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9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60096" y="1844824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0" name="Дуга 19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94219" y="-178107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2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 animBg="1"/>
      <p:bldP spid="13" grpId="0" animBg="1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92" y="157368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84" y="2365772"/>
            <a:ext cx="3839112" cy="901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400" y="2437780"/>
            <a:ext cx="1914146" cy="670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157860"/>
            <a:ext cx="5486737" cy="1107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992" y="4021956"/>
            <a:ext cx="5544616" cy="2727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8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49063" y="7206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9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0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855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5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8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7692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16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789743" y="4751576"/>
            <a:ext cx="3782257" cy="185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1800" b="1" dirty="0">
                <a:solidFill>
                  <a:srgbClr val="3CB250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</a:p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Доцент, ИРИТ-РТФ, </a:t>
            </a:r>
            <a:r>
              <a:rPr lang="ru-RU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УрФУ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10900" t="25130" r="5213" b="8089"/>
          <a:stretch/>
        </p:blipFill>
        <p:spPr bwMode="auto">
          <a:xfrm>
            <a:off x="1363233" y="1668756"/>
            <a:ext cx="2642288" cy="2896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39;p26"/>
          <p:cNvSpPr txBox="1"/>
          <p:nvPr/>
        </p:nvSpPr>
        <p:spPr>
          <a:xfrm>
            <a:off x="650443" y="676939"/>
            <a:ext cx="10410966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Немного информации обо мне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41D6E-32AA-422E-8CAB-1DEE584227D2}"/>
              </a:ext>
            </a:extLst>
          </p:cNvPr>
          <p:cNvSpPr txBox="1"/>
          <p:nvPr/>
        </p:nvSpPr>
        <p:spPr>
          <a:xfrm>
            <a:off x="4771639" y="1493794"/>
            <a:ext cx="7338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2016/17 учебном году прошел научную стажировку в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Faculdade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Ciencias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e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Technologia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Universidade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Nova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Lisboa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(Лиссабон, Португалия) за счет Стипендии Президента РФ на обучение за рубежом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2999C-9831-4D11-8CB7-5EA2CCEEA154}"/>
              </a:ext>
            </a:extLst>
          </p:cNvPr>
          <p:cNvSpPr txBox="1"/>
          <p:nvPr/>
        </p:nvSpPr>
        <p:spPr>
          <a:xfrm>
            <a:off x="4766980" y="2785043"/>
            <a:ext cx="7325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Победил в мероприятии Science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Slam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Football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с темой доклада «Как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машинное обучение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влияет на тренированность футболистов»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6866866" y="3675813"/>
            <a:ext cx="5372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https://youtu.be/-WzZrO-RECc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4766980" y="4128695"/>
            <a:ext cx="7302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21-25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сентября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2020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представлял Россию на 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5th BRICS Young Scientist Forum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 трэку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“</a:t>
            </a:r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Artificial Intelligence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” </a:t>
            </a:r>
            <a:endParaRPr lang="ru-RU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766980" y="4885079"/>
            <a:ext cx="73029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Стипендия Президента РФ, грант Президента РФ по проектам связанным с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машинным обучением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биомедицинскими сигналами     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F7F4D1C-75BB-49B7-A7AD-AE36593FE325}"/>
              </a:ext>
            </a:extLst>
          </p:cNvPr>
          <p:cNvSpPr/>
          <p:nvPr/>
        </p:nvSpPr>
        <p:spPr>
          <a:xfrm>
            <a:off x="4807397" y="5918462"/>
            <a:ext cx="7432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Senior Member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международной научной организации 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IEEE (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Институт инженеров электротехники и электроники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39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559919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591" y="2002709"/>
            <a:ext cx="656782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 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5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1C84A82-3211-4EB3-B8C6-6316A219FE4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623392" y="2132856"/>
                <a:ext cx="577273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задачи классификации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−1, +1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{0,1}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32856"/>
                <a:ext cx="5772734" cy="1631216"/>
              </a:xfrm>
              <a:prstGeom prst="rect">
                <a:avLst/>
              </a:prstGeom>
              <a:blipFill>
                <a:blip r:embed="rId4"/>
                <a:stretch>
                  <a:fillRect l="-1056" t="-1873" r="-422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63273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регрессии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6327373" cy="1323439"/>
              </a:xfrm>
              <a:prstGeom prst="rect">
                <a:avLst/>
              </a:prstGeom>
              <a:blipFill>
                <a:blip r:embed="rId5"/>
                <a:stretch>
                  <a:fillRect t="-2304" r="-1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7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98106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	 Что-то понять (найти закономерности)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624419"/>
            <a:ext cx="2436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104775" y="4015904"/>
            <a:ext cx="8820150" cy="2213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501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	Кластеризация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537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Снижение размерности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2EB1FF-0851-47B4-BC61-2A46A14F38AB}"/>
              </a:ext>
            </a:extLst>
          </p:cNvPr>
          <p:cNvSpPr/>
          <p:nvPr/>
        </p:nvSpPr>
        <p:spPr>
          <a:xfrm>
            <a:off x="1055440" y="1624419"/>
            <a:ext cx="2436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379" y="923578"/>
            <a:ext cx="3871655" cy="280831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C1D3BC9-3255-46DD-BD1C-16E4B2A0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372" y="4276725"/>
            <a:ext cx="3171628" cy="19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5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pic>
        <p:nvPicPr>
          <p:cNvPr id="7" name="Picture 2" descr="Картинки по запросу &quot;Reinforcement learning gif&quot;">
            <a:extLst>
              <a:ext uri="{FF2B5EF4-FFF2-40B4-BE49-F238E27FC236}">
                <a16:creationId xmlns:a16="http://schemas.microsoft.com/office/drawing/2014/main" id="{783330EC-3635-48A9-8E41-E1E78173F5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49" y="1781200"/>
            <a:ext cx="3868552" cy="21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8B7F69-3BA1-47D8-BEAE-D5A6A036B949}"/>
              </a:ext>
            </a:extLst>
          </p:cNvPr>
          <p:cNvSpPr txBox="1"/>
          <p:nvPr/>
        </p:nvSpPr>
        <p:spPr>
          <a:xfrm>
            <a:off x="596900" y="1932365"/>
            <a:ext cx="112555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система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среда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Эффективно взаимодействовать со средой </a:t>
            </a:r>
          </a:p>
        </p:txBody>
      </p:sp>
      <p:pic>
        <p:nvPicPr>
          <p:cNvPr id="10" name="Picture 2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1" y="3187700"/>
            <a:ext cx="4326194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9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67161" y="711145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B25B9-C4BE-4070-A746-1CEAC9054460}"/>
              </a:ext>
            </a:extLst>
          </p:cNvPr>
          <p:cNvSpPr txBox="1"/>
          <p:nvPr/>
        </p:nvSpPr>
        <p:spPr>
          <a:xfrm>
            <a:off x="731217" y="5114477"/>
            <a:ext cx="5669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Давайте просто эффективно проверим все возможности, которые сделал бы человек.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StockFish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2" name="Picture 2" descr="High Quality Buff Doge vs. Cheems Blank Meme Template">
            <a:extLst>
              <a:ext uri="{FF2B5EF4-FFF2-40B4-BE49-F238E27FC236}">
                <a16:creationId xmlns:a16="http://schemas.microsoft.com/office/drawing/2014/main" id="{DA7F5A50-EC5C-4690-A586-2C746772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5301" y="1517851"/>
            <a:ext cx="7200800" cy="353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43F56F-5EEE-4555-8AD5-75F11E46AF4A}"/>
              </a:ext>
            </a:extLst>
          </p:cNvPr>
          <p:cNvSpPr txBox="1"/>
          <p:nvPr/>
        </p:nvSpPr>
        <p:spPr>
          <a:xfrm>
            <a:off x="6598145" y="5130151"/>
            <a:ext cx="4365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 сыграем в игру по МОИМ правилам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AlphaZero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7661" y="4131216"/>
            <a:ext cx="2452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ИИ</a:t>
            </a:r>
            <a:r>
              <a:rPr lang="en-US" sz="4000" b="1" dirty="0"/>
              <a:t> </a:t>
            </a:r>
            <a:r>
              <a:rPr lang="ru-RU" sz="4000" b="1" dirty="0"/>
              <a:t>тогда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6DD5D-25A8-4371-854C-CBD229A6E6AB}"/>
              </a:ext>
            </a:extLst>
          </p:cNvPr>
          <p:cNvSpPr txBox="1"/>
          <p:nvPr/>
        </p:nvSpPr>
        <p:spPr>
          <a:xfrm>
            <a:off x="6636246" y="4195619"/>
            <a:ext cx="282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ИИ сейчас</a:t>
            </a:r>
          </a:p>
        </p:txBody>
      </p:sp>
    </p:spTree>
    <p:extLst>
      <p:ext uri="{BB962C8B-B14F-4D97-AF65-F5344CB8AC3E}">
        <p14:creationId xmlns:p14="http://schemas.microsoft.com/office/powerpoint/2010/main" val="126305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26337" y="1134068"/>
            <a:ext cx="11887200" cy="323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 какими кейсами вы уже сталкивались которые можно свести к какой-то из задач машинного обучения?</a:t>
            </a:r>
          </a:p>
          <a:p>
            <a:pPr lvl="0" algn="ctr"/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Какая это задача, что является признаками, а что целевой переменной?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648664" y="4812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09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81891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Правила</a:t>
            </a:r>
            <a:r>
              <a:rPr lang="en-US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69205" y="3240594"/>
            <a:ext cx="1780255" cy="162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Отложите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все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дела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время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вебинара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911" y="1597896"/>
            <a:ext cx="1047067" cy="130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3930" y="1830537"/>
            <a:ext cx="842969" cy="84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6434" y="1805643"/>
            <a:ext cx="753277" cy="7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8295" y="1805655"/>
            <a:ext cx="753277" cy="75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49" name="Google Shape;149;p26"/>
          <p:cNvSpPr/>
          <p:nvPr/>
        </p:nvSpPr>
        <p:spPr>
          <a:xfrm>
            <a:off x="3695950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1" name="Google Shape;151;p26"/>
          <p:cNvSpPr/>
          <p:nvPr/>
        </p:nvSpPr>
        <p:spPr>
          <a:xfrm>
            <a:off x="809435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2" name="Google Shape;152;p26"/>
          <p:cNvSpPr txBox="1"/>
          <p:nvPr/>
        </p:nvSpPr>
        <p:spPr>
          <a:xfrm>
            <a:off x="2945283" y="3240595"/>
            <a:ext cx="1780255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Фиксируйте важную информацию на вебинаре</a:t>
            </a:r>
            <a:endParaRPr sz="1596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7343687" y="3240594"/>
            <a:ext cx="2373351" cy="20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Задавайте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вопросы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чат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и/или поднимайте «руки»</a:t>
            </a:r>
          </a:p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Участвуйте в 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Miro 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активностях </a:t>
            </a:r>
          </a:p>
        </p:txBody>
      </p:sp>
      <p:sp>
        <p:nvSpPr>
          <p:cNvPr id="154" name="Google Shape;154;p26"/>
          <p:cNvSpPr txBox="1"/>
          <p:nvPr/>
        </p:nvSpPr>
        <p:spPr>
          <a:xfrm>
            <a:off x="5007086" y="3240595"/>
            <a:ext cx="2266614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Уважительно относитесь ко всем участникам вебинара</a:t>
            </a:r>
            <a:endParaRPr sz="1596" b="1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80169" y="1765960"/>
            <a:ext cx="882547" cy="88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7" name="Google Shape;157;p26"/>
          <p:cNvSpPr txBox="1"/>
          <p:nvPr/>
        </p:nvSpPr>
        <p:spPr>
          <a:xfrm>
            <a:off x="9731326" y="3240595"/>
            <a:ext cx="2094914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Начинаем</a:t>
            </a:r>
            <a:r>
              <a:rPr lang="en-US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! </a:t>
            </a:r>
            <a:endParaRPr sz="1596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757915" y="5443909"/>
            <a:ext cx="10508396" cy="55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Запись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будет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выложена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платформе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lms.skillfactory.ru</a:t>
            </a:r>
            <a:endParaRPr sz="2487" i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AF56B738-60E1-4667-8758-252AF73A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091023"/>
              </p:ext>
            </p:extLst>
          </p:nvPr>
        </p:nvGraphicFramePr>
        <p:xfrm>
          <a:off x="92075" y="92075"/>
          <a:ext cx="14288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Macro-Enabled Worksheet" r:id="rId10" imgW="617142" imgH="249638877" progId="Excel.SheetMacroEnabled.12">
                  <p:embed/>
                </p:oleObj>
              </mc:Choice>
              <mc:Fallback>
                <p:oleObj name="Macro-Enabled Worksheet" r:id="rId10" imgW="617142" imgH="249638877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4288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7B6B271-451E-4441-B783-34CAF8106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903110"/>
              </p:ext>
            </p:extLst>
          </p:nvPr>
        </p:nvGraphicFramePr>
        <p:xfrm>
          <a:off x="184150" y="184150"/>
          <a:ext cx="14288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Macro-Enabled Worksheet" r:id="rId12" imgW="617142" imgH="249638877" progId="Excel.SheetMacroEnabled.12">
                  <p:embed/>
                </p:oleObj>
              </mc:Choice>
              <mc:Fallback>
                <p:oleObj name="Macro-Enabled Worksheet" r:id="rId12" imgW="617142" imgH="249638877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4150" y="184150"/>
                        <a:ext cx="14288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25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Модель, Прогноз, Потери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Тренировочный-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валидационный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-Тестовый набор 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смещения-дисперсии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учителем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без учителя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3220155" y="4308287"/>
            <a:ext cx="6433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https://forms.yandex.ru/u/6369eff5c09c02910cc362de/</a:t>
            </a:r>
            <a:r>
              <a:rPr lang="en-US" sz="2000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https://miro.com/app/board/uXjVPHHTjvc=/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84021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967050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230466" y="1800206"/>
            <a:ext cx="3527718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База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1" name="Google Shape;152;p26"/>
          <p:cNvSpPr txBox="1"/>
          <p:nvPr/>
        </p:nvSpPr>
        <p:spPr>
          <a:xfrm>
            <a:off x="697486" y="3276705"/>
            <a:ext cx="4191204" cy="151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и типы данных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машинного обучения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3" name="Google Shape;140;p26"/>
          <p:cNvSpPr txBox="1"/>
          <p:nvPr/>
        </p:nvSpPr>
        <p:spPr>
          <a:xfrm>
            <a:off x="4590288" y="1751516"/>
            <a:ext cx="3566159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40;p26"/>
          <p:cNvSpPr txBox="1"/>
          <p:nvPr/>
        </p:nvSpPr>
        <p:spPr>
          <a:xfrm>
            <a:off x="9006839" y="1950473"/>
            <a:ext cx="2464689" cy="82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52;p26"/>
          <p:cNvSpPr txBox="1"/>
          <p:nvPr/>
        </p:nvSpPr>
        <p:spPr>
          <a:xfrm>
            <a:off x="5164162" y="3240220"/>
            <a:ext cx="3064533" cy="19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машинного обучения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</p:txBody>
      </p:sp>
      <p:sp>
        <p:nvSpPr>
          <p:cNvPr id="46" name="Google Shape;152;p26"/>
          <p:cNvSpPr txBox="1"/>
          <p:nvPr/>
        </p:nvSpPr>
        <p:spPr>
          <a:xfrm>
            <a:off x="8889870" y="3333512"/>
            <a:ext cx="2880770" cy="151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Узкие задачи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Фишки библиотек 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16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41" grpId="0"/>
      <p:bldP spid="43" grpId="0"/>
      <p:bldP spid="44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5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6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Целеполагание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17A508-B642-488E-85DD-2E544BBDE16D}"/>
              </a:ext>
            </a:extLst>
          </p:cNvPr>
          <p:cNvSpPr txBox="1"/>
          <p:nvPr/>
        </p:nvSpPr>
        <p:spPr>
          <a:xfrm>
            <a:off x="1038860" y="1804184"/>
            <a:ext cx="10177780" cy="1402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Курс знакомит с ключевыми понятиями машинного обучения и типах данных. Студенты знакомятся с ключевыми алгоритмами машинного обучения и приобретают практический опыт решения задач регрессии, классификации и кластеризации.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34A29F-B494-4602-A0AD-BA4DB0173D85}"/>
              </a:ext>
            </a:extLst>
          </p:cNvPr>
          <p:cNvSpPr txBox="1"/>
          <p:nvPr/>
        </p:nvSpPr>
        <p:spPr>
          <a:xfrm>
            <a:off x="1038860" y="3596335"/>
            <a:ext cx="10462260" cy="238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Сравниваются  сильные и слабые стороны, особенности применения алгоритмов машинного обучения. К сожалению, сейчас нет одного алгоритма машинного обучения, который подходит для всех случаем, поэтому полезно иметь на “вооружении” разные подходы. </a:t>
            </a:r>
            <a:endParaRPr lang="en-US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Отдельно рассмотрены метрики и подходы к оценке качества моделей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12932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Words>2153</Words>
  <Application>Microsoft Office PowerPoint</Application>
  <PresentationFormat>Произвольный</PresentationFormat>
  <Paragraphs>492</Paragraphs>
  <Slides>52</Slides>
  <Notes>52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4" baseType="lpstr">
      <vt:lpstr>Wingdings</vt:lpstr>
      <vt:lpstr>Verdana</vt:lpstr>
      <vt:lpstr>Comic Sans MS</vt:lpstr>
      <vt:lpstr>Montserrat</vt:lpstr>
      <vt:lpstr>Cambria Math</vt:lpstr>
      <vt:lpstr>Source Sans Pro</vt:lpstr>
      <vt:lpstr>Arial</vt:lpstr>
      <vt:lpstr>Times New Roman</vt:lpstr>
      <vt:lpstr>Courier New</vt:lpstr>
      <vt:lpstr>Montserrat Black</vt:lpstr>
      <vt:lpstr>SkillFactory шаблон для видео (черный/белый)</vt:lpstr>
      <vt:lpstr>Macro-Enabled Worksheet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Где можно встретить результаты МО</vt:lpstr>
      <vt:lpstr>Презентация PowerPoint</vt:lpstr>
      <vt:lpstr>Мемасики про МО</vt:lpstr>
      <vt:lpstr>Презентация PowerPoint</vt:lpstr>
      <vt:lpstr>Что есть искусственный интеллект </vt:lpstr>
      <vt:lpstr>Что есть интеллект </vt:lpstr>
      <vt:lpstr>Определение от Президента</vt:lpstr>
      <vt:lpstr>Определение от Президента</vt:lpstr>
      <vt:lpstr>Как я вижу МО</vt:lpstr>
      <vt:lpstr>Традиционное 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Модель</vt:lpstr>
      <vt:lpstr>Презентация PowerPoint</vt:lpstr>
      <vt:lpstr>Презентация PowerPoint</vt:lpstr>
      <vt:lpstr>Презентация PowerPoint</vt:lpstr>
      <vt:lpstr>Компромисс Между Смещением и Дисперсией</vt:lpstr>
      <vt:lpstr>Презентация PowerPoint</vt:lpstr>
      <vt:lpstr>Презентация PowerPoint</vt:lpstr>
      <vt:lpstr>Презентация PowerPoint</vt:lpstr>
      <vt:lpstr>Классификация задач МО</vt:lpstr>
      <vt:lpstr>Презентация PowerPoint</vt:lpstr>
      <vt:lpstr>Презентация PowerPoint</vt:lpstr>
      <vt:lpstr>Обучение без учителя </vt:lpstr>
      <vt:lpstr>Обучение без учителя </vt:lpstr>
      <vt:lpstr>Обучение с подкреплением</vt:lpstr>
      <vt:lpstr>Обучение с подкреплением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36</cp:revision>
  <dcterms:modified xsi:type="dcterms:W3CDTF">2022-12-28T11:21:46Z</dcterms:modified>
</cp:coreProperties>
</file>